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4451" r:id="rId2"/>
    <p:sldMasterId id="2147484463" r:id="rId3"/>
  </p:sldMasterIdLst>
  <p:notesMasterIdLst>
    <p:notesMasterId r:id="rId5"/>
  </p:notesMasterIdLst>
  <p:sldIdLst>
    <p:sldId id="272" r:id="rId4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96E2"/>
    <a:srgbClr val="000000"/>
    <a:srgbClr val="CCFFFF"/>
    <a:srgbClr val="FF5050"/>
    <a:srgbClr val="FF9999"/>
    <a:srgbClr val="FFCC99"/>
    <a:srgbClr val="FFFF99"/>
    <a:srgbClr val="FFFFCC"/>
    <a:srgbClr val="33CCCC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9" autoAdjust="0"/>
    <p:restoredTop sz="99666" autoAdjust="0"/>
  </p:normalViewPr>
  <p:slideViewPr>
    <p:cSldViewPr showGuides="1">
      <p:cViewPr varScale="1">
        <p:scale>
          <a:sx n="76" d="100"/>
          <a:sy n="76" d="100"/>
        </p:scale>
        <p:origin x="1116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95021BD-4B42-43BF-A6B2-95189DF6A8E7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AB1475-11F4-422A-8BE9-7203EE18BB2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2187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B1475-11F4-422A-8BE9-7203EE18BB2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3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A601-0C61-4A20-BE62-C83EA78F6D57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39363-3776-4C57-A6E9-DE512C25C27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2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D4BEC-9B9C-47D2-9730-5FEC00C8992F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7A89-0D46-4E35-9109-AF3A7073154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232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7BB8-E134-4D4C-9A38-00F77D063163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15836-EAA1-4E4D-89AC-D58DA59525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2140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A601-0C61-4A20-BE62-C83EA78F6D5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39363-3776-4C57-A6E9-DE512C25C27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1608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6BBD2-F5E2-442F-BDD5-8258345A800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C5FA-D14B-4298-B2D8-64067D7BDF1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8026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000C-786F-44BD-B6ED-380F84FB58A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A1687-7F3D-4B93-A951-DFE0CB71709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732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F2EB-85D5-4FFA-8283-1329ACD1F28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32765-7585-4603-B576-52E299D161A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7099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0657-4951-4B7D-8D59-7AFA5EEC281D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F54F-D38D-4A2E-845A-BC78A0173EF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343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58D00-E945-4639-A600-F7605B23DF8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106C1-0576-41A7-80CC-99A861A7653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2001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3617-365F-40DA-AD3D-92835991546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AA843-5C7A-4D93-A69B-A203303DFD5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8341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27B9-7F3A-4F3A-90A7-67B030C9FF3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5399F-C61B-4133-81FC-2F7612D892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417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6BBD2-F5E2-442F-BDD5-8258345A8007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C5FA-D14B-4298-B2D8-64067D7BDF1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9200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9E5B6-E6B0-4D0A-919A-E529709AC479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5DE1-ADE2-4131-9103-4B28AD7FC89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4279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D4BEC-9B9C-47D2-9730-5FEC00C8992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7A89-0D46-4E35-9109-AF3A7073154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6473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7BB8-E134-4D4C-9A38-00F77D06316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15836-EAA1-4E4D-89AC-D58DA59525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0977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A601-0C61-4A20-BE62-C83EA78F6D5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39363-3776-4C57-A6E9-DE512C25C27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6337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6BBD2-F5E2-442F-BDD5-8258345A800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C5FA-D14B-4298-B2D8-64067D7BDF1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3911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000C-786F-44BD-B6ED-380F84FB58A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A1687-7F3D-4B93-A951-DFE0CB71709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11893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F2EB-85D5-4FFA-8283-1329ACD1F28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32765-7585-4603-B576-52E299D161A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539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0657-4951-4B7D-8D59-7AFA5EEC281D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F54F-D38D-4A2E-845A-BC78A0173EF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01716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58D00-E945-4639-A600-F7605B23DF8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106C1-0576-41A7-80CC-99A861A7653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77003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3617-365F-40DA-AD3D-92835991546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AA843-5C7A-4D93-A69B-A203303DFD5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728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000C-786F-44BD-B6ED-380F84FB58A6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A1687-7F3D-4B93-A951-DFE0CB71709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97565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27B9-7F3A-4F3A-90A7-67B030C9FF3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5399F-C61B-4133-81FC-2F7612D892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29140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9E5B6-E6B0-4D0A-919A-E529709AC479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5DE1-ADE2-4131-9103-4B28AD7FC89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0163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D4BEC-9B9C-47D2-9730-5FEC00C8992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7A89-0D46-4E35-9109-AF3A7073154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09226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7BB8-E134-4D4C-9A38-00F77D06316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15836-EAA1-4E4D-89AC-D58DA59525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26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F2EB-85D5-4FFA-8283-1329ACD1F28F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32765-7585-4603-B576-52E299D161A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336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0657-4951-4B7D-8D59-7AFA5EEC281D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F54F-D38D-4A2E-845A-BC78A0173EF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2410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58D00-E945-4639-A600-F7605B23DF8C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106C1-0576-41A7-80CC-99A861A7653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823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3617-365F-40DA-AD3D-928359915462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AA843-5C7A-4D93-A69B-A203303DFD5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158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27B9-7F3A-4F3A-90A7-67B030C9FF32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5399F-C61B-4133-81FC-2F7612D892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515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9E5B6-E6B0-4D0A-919A-E529709AC479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5DE1-ADE2-4131-9103-4B28AD7FC89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867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A186195-EEEB-4E3D-A244-0BB107F7F967}" type="datetimeFigureOut">
              <a:rPr lang="ja-JP" altLang="en-US"/>
              <a:pPr>
                <a:defRPr/>
              </a:pPr>
              <a:t>2017/12/11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856ABB2-73AC-4B0C-AC0F-68C286A9909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7" r:id="rId1"/>
    <p:sldLayoutId id="2147484438" r:id="rId2"/>
    <p:sldLayoutId id="2147484439" r:id="rId3"/>
    <p:sldLayoutId id="2147484440" r:id="rId4"/>
    <p:sldLayoutId id="2147484441" r:id="rId5"/>
    <p:sldLayoutId id="2147484442" r:id="rId6"/>
    <p:sldLayoutId id="2147484443" r:id="rId7"/>
    <p:sldLayoutId id="2147484444" r:id="rId8"/>
    <p:sldLayoutId id="2147484445" r:id="rId9"/>
    <p:sldLayoutId id="2147484446" r:id="rId10"/>
    <p:sldLayoutId id="21474844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A186195-EEEB-4E3D-A244-0BB107F7F96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856ABB2-73AC-4B0C-AC0F-68C286A9909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743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A186195-EEEB-4E3D-A244-0BB107F7F96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2017/12/11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856ABB2-73AC-4B0C-AC0F-68C286A9909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839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5"/>
          <p:cNvSpPr>
            <a:spLocks noChangeArrowheads="1"/>
          </p:cNvSpPr>
          <p:nvPr/>
        </p:nvSpPr>
        <p:spPr bwMode="auto">
          <a:xfrm>
            <a:off x="47432" y="510796"/>
            <a:ext cx="9792000" cy="684000"/>
          </a:xfrm>
          <a:prstGeom prst="rect">
            <a:avLst/>
          </a:prstGeom>
          <a:gradFill rotWithShape="1">
            <a:gsLst>
              <a:gs pos="0">
                <a:srgbClr val="CCFF33">
                  <a:gamma/>
                  <a:shade val="85882"/>
                  <a:invGamma/>
                  <a:alpha val="56000"/>
                </a:srgbClr>
              </a:gs>
              <a:gs pos="50000">
                <a:srgbClr val="CCFF33">
                  <a:alpha val="36000"/>
                </a:srgbClr>
              </a:gs>
              <a:gs pos="100000">
                <a:srgbClr val="CCFF33">
                  <a:gamma/>
                  <a:shade val="85882"/>
                  <a:invGamma/>
                  <a:alpha val="56000"/>
                </a:srgbClr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2462" tIns="41231" rIns="82462" bIns="41231" anchor="ctr"/>
          <a:lstStyle/>
          <a:p>
            <a:pPr defTabSz="823913">
              <a:defRPr/>
            </a:pPr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</a:p>
        </p:txBody>
      </p:sp>
      <p:sp>
        <p:nvSpPr>
          <p:cNvPr id="12297" name="テキスト ボックス 10"/>
          <p:cNvSpPr txBox="1">
            <a:spLocks noChangeArrowheads="1"/>
          </p:cNvSpPr>
          <p:nvPr/>
        </p:nvSpPr>
        <p:spPr bwMode="auto">
          <a:xfrm>
            <a:off x="4048" y="503519"/>
            <a:ext cx="988466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85725" indent="952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 dirty="0">
                <a:solidFill>
                  <a:prstClr val="black"/>
                </a:solidFill>
              </a:rPr>
              <a:t>既存住宅流通・リフォーム</a:t>
            </a:r>
            <a:r>
              <a:rPr lang="ja-JP" altLang="en-US" sz="1400" dirty="0" smtClean="0">
                <a:solidFill>
                  <a:prstClr val="black"/>
                </a:solidFill>
              </a:rPr>
              <a:t>市場の活性化を図るため、</a:t>
            </a:r>
            <a:r>
              <a:rPr lang="ja-JP" altLang="en-US" sz="1400" dirty="0">
                <a:solidFill>
                  <a:prstClr val="black"/>
                </a:solidFill>
              </a:rPr>
              <a:t>一定の質の向上が図られた既存住宅を取得した場合の登録免許税</a:t>
            </a:r>
            <a:r>
              <a:rPr lang="ja-JP" altLang="en-US" sz="1400" dirty="0" smtClean="0">
                <a:solidFill>
                  <a:prstClr val="black"/>
                </a:solidFill>
              </a:rPr>
              <a:t>の特例措置を２年間延長する。併せて、買取再販事業者が既存住宅を取得し一定のリフォームを行った場合、敷地に係る不動産取得税を減額する特例措置を講じる。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2291" name="Rectangle 27"/>
          <p:cNvSpPr>
            <a:spLocks noChangeArrowheads="1"/>
          </p:cNvSpPr>
          <p:nvPr/>
        </p:nvSpPr>
        <p:spPr bwMode="auto">
          <a:xfrm>
            <a:off x="0" y="0"/>
            <a:ext cx="9906000" cy="46278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956" tIns="41978" rIns="83956" bIns="41978" anchor="ctr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tabLst>
                <a:tab pos="2609850" algn="l"/>
              </a:tabLst>
            </a:pPr>
            <a:r>
              <a:rPr lang="ja-JP" altLang="en-US" sz="1800" dirty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買取再販で扱われる</a:t>
            </a:r>
            <a:r>
              <a:rPr lang="ja-JP" altLang="en-US" sz="1800" dirty="0" smtClean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住宅の取得等に</a:t>
            </a:r>
            <a:r>
              <a:rPr lang="ja-JP" altLang="en-US" sz="1800" dirty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係る特例措置</a:t>
            </a:r>
            <a:r>
              <a:rPr lang="ja-JP" altLang="en-US" sz="1800" dirty="0" smtClean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の延長・拡充（</a:t>
            </a:r>
            <a:r>
              <a:rPr lang="ja-JP" altLang="en-US" sz="1800" dirty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登録</a:t>
            </a:r>
            <a:r>
              <a:rPr lang="ja-JP" altLang="en-US" sz="1800" dirty="0" smtClean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免許税・不動産取得税）</a:t>
            </a:r>
            <a:endParaRPr lang="ja-JP" altLang="en-US" sz="1800" dirty="0">
              <a:solidFill>
                <a:prstClr val="white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8202" y="3294557"/>
            <a:ext cx="9792710" cy="3509819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61946" y="3211529"/>
            <a:ext cx="1816012" cy="234343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95363">
              <a:defRPr/>
            </a:pPr>
            <a:r>
              <a:rPr lang="ja-JP" altLang="en-US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要望</a:t>
            </a:r>
            <a:r>
              <a:rPr lang="ja-JP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の結果</a:t>
            </a:r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1126" y="3541497"/>
            <a:ext cx="1800000" cy="25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prstClr val="white"/>
                </a:solidFill>
              </a:rPr>
              <a:t>特例措置の内容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01126" y="5107382"/>
            <a:ext cx="1800000" cy="25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prstClr val="white"/>
                </a:solidFill>
              </a:rPr>
              <a:t>結　　果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-10636" y="3886608"/>
            <a:ext cx="5175428" cy="314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7425" indent="-987425"/>
            <a:r>
              <a:rPr lang="ja-JP" altLang="en-US" sz="1400" dirty="0" smtClean="0">
                <a:solidFill>
                  <a:prstClr val="black"/>
                </a:solidFill>
              </a:rPr>
              <a:t>　現行、買取再販で扱われる住宅について、以下の通り軽減。</a:t>
            </a:r>
            <a:endParaRPr lang="en-US" altLang="ja-JP" sz="1400" dirty="0" smtClean="0">
              <a:solidFill>
                <a:prstClr val="black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7432" y="1325069"/>
            <a:ext cx="9790305" cy="1814801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9764" y="1282213"/>
            <a:ext cx="1816012" cy="234343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95363">
              <a:defRPr/>
            </a:pPr>
            <a:r>
              <a:rPr lang="ja-JP" altLang="en-US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施策の</a:t>
            </a:r>
            <a:r>
              <a:rPr lang="ja-JP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背景</a:t>
            </a:r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917755" y="5097210"/>
            <a:ext cx="281126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※</a:t>
            </a:r>
            <a:r>
              <a:rPr lang="ja-JP" altLang="en-US" sz="9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耐震</a:t>
            </a:r>
            <a:r>
              <a:rPr lang="ja-JP" altLang="en-US" sz="90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、省エネ、バリアフリー、水回り</a:t>
            </a:r>
            <a:r>
              <a:rPr lang="ja-JP" altLang="en-US" sz="900" dirty="0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等のリフォーム</a:t>
            </a:r>
            <a:endParaRPr lang="ja-JP" altLang="en-US" sz="9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2801" y="4179208"/>
            <a:ext cx="219226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987425" indent="-987425">
              <a:lnSpc>
                <a:spcPts val="1800"/>
              </a:lnSpc>
            </a:pPr>
            <a:r>
              <a:rPr lang="en-US" altLang="ja-JP" sz="14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【</a:t>
            </a:r>
            <a:r>
              <a:rPr lang="ja-JP" altLang="en-US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登 録 免 許 税 （買 主）</a:t>
            </a:r>
            <a:r>
              <a:rPr lang="en-US" altLang="ja-JP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】</a:t>
            </a:r>
          </a:p>
          <a:p>
            <a:pPr marL="987425" indent="-987425">
              <a:lnSpc>
                <a:spcPts val="1800"/>
              </a:lnSpc>
            </a:pPr>
            <a:r>
              <a:rPr lang="en-US" altLang="ja-JP" sz="14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【</a:t>
            </a:r>
            <a:r>
              <a:rPr lang="ja-JP" altLang="en-US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不動産取得税（事業者）</a:t>
            </a:r>
            <a:r>
              <a:rPr lang="en-US" altLang="ja-JP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】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060398" y="4179208"/>
            <a:ext cx="280875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987425" indent="-987425">
              <a:lnSpc>
                <a:spcPts val="1800"/>
              </a:lnSpc>
            </a:pPr>
            <a:r>
              <a:rPr lang="ja-JP" altLang="en-US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税率を一般住宅特例より引き下げ</a:t>
            </a:r>
            <a:endParaRPr lang="en-US" altLang="ja-JP" sz="1400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  <a:p>
            <a:pPr marL="987425" indent="-987425">
              <a:lnSpc>
                <a:spcPts val="1800"/>
              </a:lnSpc>
            </a:pPr>
            <a:r>
              <a:rPr lang="ja-JP" altLang="en-US" sz="140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築年数に応じ、一定額を減額</a:t>
            </a:r>
            <a:endParaRPr lang="en-US" altLang="ja-JP" sz="1400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 bwMode="white">
          <a:xfrm>
            <a:off x="4429449" y="2783583"/>
            <a:ext cx="1125125" cy="154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 bwMode="white">
          <a:xfrm>
            <a:off x="5780540" y="2750966"/>
            <a:ext cx="587799" cy="154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 bwMode="white">
          <a:xfrm>
            <a:off x="4577010" y="1889401"/>
            <a:ext cx="315035" cy="78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 bwMode="white">
          <a:xfrm>
            <a:off x="4216327" y="1899132"/>
            <a:ext cx="177109" cy="728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0" name="正方形/長方形 89"/>
          <p:cNvSpPr/>
          <p:nvPr/>
        </p:nvSpPr>
        <p:spPr bwMode="white">
          <a:xfrm>
            <a:off x="6755238" y="1895616"/>
            <a:ext cx="177109" cy="728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7432" y="5428446"/>
            <a:ext cx="7625565" cy="312899"/>
            <a:chOff x="27735" y="6021231"/>
            <a:chExt cx="7625565" cy="312899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2007736" y="6026353"/>
              <a:ext cx="56455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現行の措置を</a:t>
              </a:r>
              <a:r>
                <a:rPr lang="ja-JP" altLang="en-US" sz="1400" b="1" u="sng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２年間</a:t>
              </a:r>
              <a:r>
                <a:rPr lang="ja-JP" altLang="en-US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（平成</a:t>
              </a:r>
              <a:r>
                <a:rPr lang="en-US" altLang="ja-JP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30</a:t>
              </a:r>
              <a:r>
                <a:rPr lang="ja-JP" altLang="en-US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年４月１日～平成</a:t>
              </a:r>
              <a:r>
                <a:rPr lang="en-US" altLang="ja-JP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32</a:t>
              </a:r>
              <a:r>
                <a:rPr lang="ja-JP" altLang="en-US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年３月</a:t>
              </a:r>
              <a:r>
                <a:rPr lang="en-US" altLang="ja-JP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31</a:t>
              </a:r>
              <a:r>
                <a:rPr lang="ja-JP" altLang="en-US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日）</a:t>
              </a:r>
              <a:r>
                <a:rPr lang="ja-JP" altLang="en-US" sz="1400" b="1" u="sng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延長</a:t>
              </a:r>
              <a:r>
                <a:rPr lang="ja-JP" altLang="en-US" sz="1400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する</a:t>
              </a:r>
              <a:r>
                <a:rPr lang="ja-JP" altLang="en-US" sz="1400" dirty="0" smtClean="0">
                  <a:solidFill>
                    <a:prstClr val="black"/>
                  </a:solidFill>
                </a:rPr>
                <a:t>。</a:t>
              </a:r>
              <a:endParaRPr lang="en-US" altLang="ja-JP" sz="1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7735" y="6021231"/>
              <a:ext cx="2192263" cy="3077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987425" indent="-987425"/>
              <a:r>
                <a:rPr lang="en-US" altLang="ja-JP" sz="1400" dirty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【</a:t>
              </a:r>
              <a:r>
                <a:rPr lang="ja-JP" altLang="en-US" sz="1400" b="1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登 録 免 許 税 </a:t>
              </a:r>
              <a:r>
                <a:rPr lang="ja-JP" altLang="en-US" sz="1400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（買 主）</a:t>
              </a:r>
              <a:r>
                <a:rPr lang="en-US" altLang="ja-JP" sz="1400" dirty="0" smtClean="0">
                  <a:solidFill>
                    <a:prstClr val="black"/>
                  </a:solidFill>
                  <a:latin typeface="ＭＳ Ｐゴシック" panose="020B0600070205080204" pitchFamily="50" charset="-128"/>
                </a:rPr>
                <a:t>】</a:t>
              </a: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47432" y="1556493"/>
            <a:ext cx="9869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○　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買取再販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は、ノウハウを有する事業者が既存住宅を買い取り、質の向上を図るリフォームを行ってエンドユーザーに販売する</a:t>
            </a:r>
            <a:endParaRPr lang="en-US" altLang="ja-JP" sz="1400" dirty="0" smtClean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  <a:p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事業。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消費者が安心して購入できる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ことから、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既存住宅流通・リフォーム市場拡大の起爆剤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として期待。</a:t>
            </a:r>
            <a:endParaRPr lang="en-US" altLang="ja-JP" sz="18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  <a:p>
            <a:endParaRPr lang="en-US" altLang="ja-JP" sz="800" dirty="0" smtClean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  <a:p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○　現在、宅地建物取引業法の改正による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インスペクションの活用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や、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「安心Ｒ住宅」制度の創設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など、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既存住宅流通市場の更なる</a:t>
            </a:r>
            <a:endParaRPr lang="en-US" altLang="ja-JP" sz="1400" b="1" u="sng" dirty="0" smtClean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  <a:p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活性化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に向けて取組をスタート。</a:t>
            </a:r>
            <a:endParaRPr lang="en-US" altLang="ja-JP" sz="1400" dirty="0" smtClean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4790094" y="3429407"/>
            <a:ext cx="4913078" cy="1699564"/>
            <a:chOff x="4901268" y="3677720"/>
            <a:chExt cx="4913078" cy="1699564"/>
          </a:xfrm>
        </p:grpSpPr>
        <p:sp>
          <p:nvSpPr>
            <p:cNvPr id="74" name="正方形/長方形 71"/>
            <p:cNvSpPr>
              <a:spLocks noChangeArrowheads="1"/>
            </p:cNvSpPr>
            <p:nvPr/>
          </p:nvSpPr>
          <p:spPr bwMode="auto">
            <a:xfrm>
              <a:off x="8258429" y="4527236"/>
              <a:ext cx="828000" cy="180000"/>
            </a:xfrm>
            <a:prstGeom prst="rect">
              <a:avLst/>
            </a:prstGeom>
            <a:solidFill>
              <a:srgbClr val="92D050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defTabSz="823913">
                <a:spcBef>
                  <a:spcPct val="20000"/>
                </a:spcBef>
                <a:buChar char="•"/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823913">
                <a:spcBef>
                  <a:spcPct val="20000"/>
                </a:spcBef>
                <a:buChar char="–"/>
                <a:defRPr kumimoji="1" sz="2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823913">
                <a:spcBef>
                  <a:spcPct val="20000"/>
                </a:spcBef>
                <a:buChar char="•"/>
                <a:defRPr kumimoji="1"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823913"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823913"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1" name="正方形/長方形 71"/>
            <p:cNvSpPr>
              <a:spLocks noChangeArrowheads="1"/>
            </p:cNvSpPr>
            <p:nvPr/>
          </p:nvSpPr>
          <p:spPr bwMode="auto">
            <a:xfrm>
              <a:off x="6376884" y="4386213"/>
              <a:ext cx="981566" cy="180000"/>
            </a:xfrm>
            <a:prstGeom prst="rect">
              <a:avLst/>
            </a:prstGeom>
            <a:solidFill>
              <a:srgbClr val="CCFFFF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defTabSz="823913">
                <a:spcBef>
                  <a:spcPct val="20000"/>
                </a:spcBef>
                <a:buChar char="•"/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823913">
                <a:spcBef>
                  <a:spcPct val="20000"/>
                </a:spcBef>
                <a:buChar char="–"/>
                <a:defRPr kumimoji="1" sz="2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823913">
                <a:spcBef>
                  <a:spcPct val="20000"/>
                </a:spcBef>
                <a:buChar char="•"/>
                <a:defRPr kumimoji="1"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823913"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823913"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8239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901268" y="3677720"/>
              <a:ext cx="4913078" cy="1699564"/>
              <a:chOff x="4907995" y="3995351"/>
              <a:chExt cx="4913078" cy="1699564"/>
            </a:xfrm>
          </p:grpSpPr>
          <p:cxnSp>
            <p:nvCxnSpPr>
              <p:cNvPr id="64" name="カギ線コネクタ 63"/>
              <p:cNvCxnSpPr/>
              <p:nvPr/>
            </p:nvCxnSpPr>
            <p:spPr>
              <a:xfrm rot="16200000">
                <a:off x="7716525" y="5030961"/>
                <a:ext cx="503748" cy="270157"/>
              </a:xfrm>
              <a:prstGeom prst="bentConnector2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カギ線コネクタ 3"/>
              <p:cNvCxnSpPr/>
              <p:nvPr/>
            </p:nvCxnSpPr>
            <p:spPr>
              <a:xfrm rot="16200000">
                <a:off x="5817256" y="4895073"/>
                <a:ext cx="503748" cy="270157"/>
              </a:xfrm>
              <a:prstGeom prst="bentConnector2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角丸四角形 65"/>
              <p:cNvSpPr/>
              <p:nvPr/>
            </p:nvSpPr>
            <p:spPr bwMode="auto">
              <a:xfrm>
                <a:off x="5403050" y="4242664"/>
                <a:ext cx="737466" cy="347664"/>
              </a:xfrm>
              <a:prstGeom prst="roundRect">
                <a:avLst/>
              </a:prstGeom>
              <a:solidFill>
                <a:srgbClr val="FFFF99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ja-JP" altLang="en-US" sz="1200" kern="0" dirty="0">
                    <a:solidFill>
                      <a:sysClr val="windowText" lastClr="000000"/>
                    </a:solidFill>
                    <a:latin typeface="HG丸ｺﾞｼｯｸM-PRO" pitchFamily="50" charset="-128"/>
                    <a:ea typeface="HG丸ｺﾞｼｯｸM-PRO" pitchFamily="50" charset="-128"/>
                  </a:rPr>
                  <a:t>売主</a:t>
                </a:r>
              </a:p>
            </p:txBody>
          </p:sp>
          <p:sp>
            <p:nvSpPr>
              <p:cNvPr id="67" name="角丸四角形 66"/>
              <p:cNvSpPr/>
              <p:nvPr/>
            </p:nvSpPr>
            <p:spPr bwMode="auto">
              <a:xfrm>
                <a:off x="7248255" y="4242665"/>
                <a:ext cx="743239" cy="349250"/>
              </a:xfrm>
              <a:prstGeom prst="roundRect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solidFill>
                  <a:srgbClr val="7030A0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ja-JP" altLang="en-US" sz="1200" kern="0" dirty="0">
                    <a:solidFill>
                      <a:sysClr val="windowText" lastClr="000000"/>
                    </a:solidFill>
                    <a:latin typeface="HG丸ｺﾞｼｯｸM-PRO" pitchFamily="50" charset="-128"/>
                    <a:ea typeface="HG丸ｺﾞｼｯｸM-PRO" pitchFamily="50" charset="-128"/>
                  </a:rPr>
                  <a:t>事業者</a:t>
                </a:r>
              </a:p>
            </p:txBody>
          </p:sp>
          <p:sp>
            <p:nvSpPr>
              <p:cNvPr id="68" name="角丸四角形 67"/>
              <p:cNvSpPr/>
              <p:nvPr/>
            </p:nvSpPr>
            <p:spPr bwMode="auto">
              <a:xfrm>
                <a:off x="8983178" y="4239490"/>
                <a:ext cx="740352" cy="350838"/>
              </a:xfrm>
              <a:prstGeom prst="round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ja-JP" altLang="en-US" sz="1200" kern="0" dirty="0">
                    <a:solidFill>
                      <a:sysClr val="windowText" lastClr="000000"/>
                    </a:solidFill>
                    <a:latin typeface="HG丸ｺﾞｼｯｸM-PRO" pitchFamily="50" charset="-128"/>
                    <a:ea typeface="HG丸ｺﾞｼｯｸM-PRO" pitchFamily="50" charset="-128"/>
                  </a:rPr>
                  <a:t>買主</a:t>
                </a:r>
              </a:p>
            </p:txBody>
          </p:sp>
          <p:sp>
            <p:nvSpPr>
              <p:cNvPr id="69" name="下矢印 68"/>
              <p:cNvSpPr/>
              <p:nvPr/>
            </p:nvSpPr>
            <p:spPr bwMode="auto">
              <a:xfrm rot="5400000" flipV="1">
                <a:off x="6598527" y="4099983"/>
                <a:ext cx="252412" cy="687003"/>
              </a:xfrm>
              <a:prstGeom prst="downArrow">
                <a:avLst>
                  <a:gd name="adj1" fmla="val 50000"/>
                  <a:gd name="adj2" fmla="val 88518"/>
                </a:avLst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2400" kern="0">
                  <a:solidFill>
                    <a:sysClr val="window" lastClr="FFFFFF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0" name="下矢印 69"/>
              <p:cNvSpPr/>
              <p:nvPr/>
            </p:nvSpPr>
            <p:spPr bwMode="auto">
              <a:xfrm rot="5400000" flipV="1">
                <a:off x="8385012" y="4103402"/>
                <a:ext cx="252412" cy="635715"/>
              </a:xfrm>
              <a:prstGeom prst="downArrow">
                <a:avLst>
                  <a:gd name="adj1" fmla="val 50000"/>
                  <a:gd name="adj2" fmla="val 88518"/>
                </a:avLst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2400" kern="0">
                  <a:solidFill>
                    <a:sysClr val="window" lastClr="FFFFFF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1" name="テキスト ボックス 47"/>
              <p:cNvSpPr txBox="1">
                <a:spLocks noChangeArrowheads="1"/>
              </p:cNvSpPr>
              <p:nvPr/>
            </p:nvSpPr>
            <p:spPr bwMode="auto">
              <a:xfrm>
                <a:off x="6113865" y="3995351"/>
                <a:ext cx="2938463" cy="260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29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1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  <a:defRPr/>
                </a:pPr>
                <a:r>
                  <a:rPr lang="ja-JP" altLang="en-US" sz="1050" b="1" dirty="0" smtClean="0">
                    <a:solidFill>
                      <a:srgbClr val="FF0000"/>
                    </a:solidFill>
                  </a:rPr>
                  <a:t>リフォーム工事（一定の質の向上）</a:t>
                </a:r>
                <a:r>
                  <a:rPr lang="en-US" altLang="ja-JP" sz="1050" b="1" baseline="36000" dirty="0" smtClean="0">
                    <a:solidFill>
                      <a:srgbClr val="FF0000"/>
                    </a:solidFill>
                  </a:rPr>
                  <a:t>※</a:t>
                </a:r>
                <a:endParaRPr lang="ja-JP" altLang="en-US" sz="1050" b="1" baseline="36000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5" name="テキスト ボックス 61"/>
              <p:cNvSpPr txBox="1">
                <a:spLocks noChangeArrowheads="1"/>
              </p:cNvSpPr>
              <p:nvPr/>
            </p:nvSpPr>
            <p:spPr bwMode="auto">
              <a:xfrm>
                <a:off x="8041360" y="4605640"/>
                <a:ext cx="1411288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ja-JP" altLang="en-US" sz="1200" dirty="0">
                    <a:solidFill>
                      <a:srgbClr val="000000"/>
                    </a:solidFill>
                  </a:rPr>
                  <a:t>不動産取得税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ja-JP" altLang="en-US" sz="1200" dirty="0">
                    <a:solidFill>
                      <a:srgbClr val="000000"/>
                    </a:solidFill>
                  </a:rPr>
                  <a:t>登録免許税</a:t>
                </a:r>
                <a:endParaRPr lang="en-US" altLang="ja-JP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正方形/長方形 72"/>
              <p:cNvSpPr>
                <a:spLocks noChangeArrowheads="1"/>
              </p:cNvSpPr>
              <p:nvPr/>
            </p:nvSpPr>
            <p:spPr bwMode="auto">
              <a:xfrm>
                <a:off x="7561278" y="5082915"/>
                <a:ext cx="2259795" cy="612000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chemeClr val="bg1">
                    <a:lumMod val="85000"/>
                  </a:schemeClr>
                </a:solidFill>
                <a:prstDash val="sysDash"/>
                <a:miter lim="800000"/>
                <a:headEnd/>
                <a:tailEnd/>
              </a:ln>
            </p:spPr>
            <p:txBody>
              <a:bodyPr/>
              <a:lstStyle>
                <a:lvl1pPr defTabSz="823913">
                  <a:spcBef>
                    <a:spcPct val="20000"/>
                  </a:spcBef>
                  <a:buChar char="•"/>
                  <a:defRPr kumimoji="1" sz="29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defTabSz="823913">
                  <a:spcBef>
                    <a:spcPct val="20000"/>
                  </a:spcBef>
                  <a:buChar char="–"/>
                  <a:defRPr kumimoji="1" sz="2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defTabSz="823913">
                  <a:spcBef>
                    <a:spcPct val="20000"/>
                  </a:spcBef>
                  <a:buChar char="•"/>
                  <a:defRPr kumimoji="1"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defTabSz="823913"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defTabSz="823913"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ja-JP" altLang="en-US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住宅：所有権</a:t>
                </a:r>
                <a:r>
                  <a:rPr lang="ja-JP" altLang="en-US" sz="1200" dirty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移転登記：</a:t>
                </a:r>
                <a:r>
                  <a:rPr lang="en-US" altLang="ja-JP" sz="1200" dirty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 0.1</a:t>
                </a:r>
                <a:r>
                  <a:rPr lang="ja-JP" altLang="en-US" sz="1200" dirty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％ </a:t>
                </a:r>
                <a:endParaRPr lang="en-US" altLang="ja-JP" sz="1200" dirty="0">
                  <a:solidFill>
                    <a:srgbClr val="000000"/>
                  </a:solidFill>
                  <a:latin typeface="ＭＳ Ｐゴシック" panose="020B0600070205080204" pitchFamily="50" charset="-128"/>
                </a:endParaRP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ja-JP" altLang="en-US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（本則</a:t>
                </a:r>
                <a:r>
                  <a:rPr lang="en-US" altLang="ja-JP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2</a:t>
                </a:r>
                <a:r>
                  <a:rPr lang="ja-JP" altLang="en-US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％、一般住宅特例</a:t>
                </a:r>
                <a:r>
                  <a:rPr lang="en-US" altLang="ja-JP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0.3</a:t>
                </a:r>
                <a:r>
                  <a:rPr lang="ja-JP" altLang="en-US" sz="1200" dirty="0" smtClean="0">
                    <a:solidFill>
                      <a:srgbClr val="000000"/>
                    </a:solidFill>
                    <a:latin typeface="ＭＳ Ｐゴシック" panose="020B0600070205080204" pitchFamily="50" charset="-128"/>
                  </a:rPr>
                  <a:t>％）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（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H28.4.1</a:t>
                </a: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H30.3.31</a:t>
                </a: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）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【</a:t>
                </a: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延長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】</a:t>
                </a:r>
                <a:endParaRPr lang="ja-JP" alt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正方形/長方形 75"/>
              <p:cNvSpPr>
                <a:spLocks noChangeArrowheads="1"/>
              </p:cNvSpPr>
              <p:nvPr/>
            </p:nvSpPr>
            <p:spPr bwMode="auto">
              <a:xfrm>
                <a:off x="4907995" y="5082915"/>
                <a:ext cx="2592000" cy="612000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txBody>
              <a:bodyPr/>
              <a:lstStyle>
                <a:lvl1pPr defTabSz="823913">
                  <a:spcBef>
                    <a:spcPct val="20000"/>
                  </a:spcBef>
                  <a:buChar char="•"/>
                  <a:defRPr kumimoji="1" sz="29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defTabSz="823913">
                  <a:spcBef>
                    <a:spcPct val="20000"/>
                  </a:spcBef>
                  <a:buChar char="–"/>
                  <a:defRPr kumimoji="1" sz="2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defTabSz="823913">
                  <a:spcBef>
                    <a:spcPct val="20000"/>
                  </a:spcBef>
                  <a:buChar char="•"/>
                  <a:defRPr kumimoji="1" sz="21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defTabSz="823913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defTabSz="823913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defTabSz="8239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marL="355600" indent="-355600">
                  <a:spcBef>
                    <a:spcPct val="0"/>
                  </a:spcBef>
                  <a:buFontTx/>
                  <a:buNone/>
                  <a:defRPr/>
                </a:pPr>
                <a:r>
                  <a:rPr lang="ja-JP" altLang="en-US" sz="1200" dirty="0" smtClean="0">
                    <a:solidFill>
                      <a:srgbClr val="000000"/>
                    </a:solidFill>
                  </a:rPr>
                  <a:t>住宅</a:t>
                </a:r>
                <a:r>
                  <a:rPr lang="ja-JP" altLang="en-US" sz="1200" dirty="0">
                    <a:solidFill>
                      <a:srgbClr val="000000"/>
                    </a:solidFill>
                  </a:rPr>
                  <a:t>：</a:t>
                </a:r>
                <a:r>
                  <a:rPr lang="ja-JP" altLang="en-US" sz="1200" dirty="0" smtClean="0">
                    <a:solidFill>
                      <a:srgbClr val="000000"/>
                    </a:solidFill>
                  </a:rPr>
                  <a:t>築年月日に応じ、一定額を減額（最大</a:t>
                </a:r>
                <a:r>
                  <a:rPr lang="en-US" altLang="ja-JP" sz="1200" dirty="0" smtClean="0">
                    <a:solidFill>
                      <a:srgbClr val="000000"/>
                    </a:solidFill>
                  </a:rPr>
                  <a:t>3</a:t>
                </a:r>
                <a:r>
                  <a:rPr lang="en-US" altLang="ja-JP" sz="1200" dirty="0">
                    <a:solidFill>
                      <a:srgbClr val="000000"/>
                    </a:solidFill>
                  </a:rPr>
                  <a:t>6</a:t>
                </a:r>
                <a:r>
                  <a:rPr lang="ja-JP" altLang="en-US" sz="1200" dirty="0" smtClean="0">
                    <a:solidFill>
                      <a:srgbClr val="000000"/>
                    </a:solidFill>
                  </a:rPr>
                  <a:t>万円</a:t>
                </a:r>
                <a:r>
                  <a:rPr lang="ja-JP" altLang="en-US" sz="1200" dirty="0">
                    <a:solidFill>
                      <a:srgbClr val="000000"/>
                    </a:solidFill>
                  </a:rPr>
                  <a:t>）</a:t>
                </a:r>
                <a:r>
                  <a:rPr lang="ja-JP" altLang="en-US" sz="1200" dirty="0" smtClean="0">
                    <a:solidFill>
                      <a:srgbClr val="000000"/>
                    </a:solidFill>
                  </a:rPr>
                  <a:t> （</a:t>
                </a:r>
                <a:r>
                  <a:rPr lang="en-US" altLang="ja-JP" sz="1200" dirty="0" smtClean="0">
                    <a:solidFill>
                      <a:srgbClr val="000000"/>
                    </a:solidFill>
                  </a:rPr>
                  <a:t>~H31.3.31</a:t>
                </a:r>
                <a:r>
                  <a:rPr lang="ja-JP" altLang="en-US" sz="1200" dirty="0" smtClean="0">
                    <a:solidFill>
                      <a:srgbClr val="000000"/>
                    </a:solidFill>
                  </a:rPr>
                  <a:t>）</a:t>
                </a:r>
                <a:endParaRPr lang="en-US" altLang="ja-JP" sz="1200" dirty="0" smtClean="0">
                  <a:solidFill>
                    <a:prstClr val="black"/>
                  </a:solidFill>
                </a:endParaRPr>
              </a:p>
              <a:p>
                <a:pPr marL="355600" indent="-355600">
                  <a:spcBef>
                    <a:spcPct val="0"/>
                  </a:spcBef>
                  <a:buFontTx/>
                  <a:buNone/>
                  <a:defRPr/>
                </a:pPr>
                <a:r>
                  <a:rPr lang="ja-JP" altLang="en-US" sz="1200" b="1" dirty="0">
                    <a:solidFill>
                      <a:srgbClr val="FF0000"/>
                    </a:solidFill>
                  </a:rPr>
                  <a:t>敷地</a:t>
                </a: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：一定額を減額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【</a:t>
                </a:r>
                <a:r>
                  <a:rPr lang="ja-JP" altLang="en-US" sz="1200" b="1" dirty="0" smtClean="0">
                    <a:solidFill>
                      <a:srgbClr val="FF0000"/>
                    </a:solidFill>
                  </a:rPr>
                  <a:t>拡充</a:t>
                </a:r>
                <a:r>
                  <a:rPr lang="en-US" altLang="ja-JP" sz="1200" b="1" dirty="0" smtClean="0">
                    <a:solidFill>
                      <a:srgbClr val="FF0000"/>
                    </a:solidFill>
                  </a:rPr>
                  <a:t>】</a:t>
                </a:r>
              </a:p>
            </p:txBody>
          </p:sp>
          <p:sp>
            <p:nvSpPr>
              <p:cNvPr id="73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6167342" y="4644945"/>
                <a:ext cx="1439862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ja-JP" altLang="en-US" sz="1200" dirty="0">
                    <a:solidFill>
                      <a:srgbClr val="000000"/>
                    </a:solidFill>
                  </a:rPr>
                  <a:t>不動産取得税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ja-JP" altLang="en-US" sz="1200" dirty="0">
                    <a:solidFill>
                      <a:srgbClr val="000000"/>
                    </a:solidFill>
                  </a:rPr>
                  <a:t>登録免許税</a:t>
                </a:r>
                <a:endParaRPr lang="en-US" altLang="ja-JP" sz="12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6" name="直線コネクタ 75"/>
            <p:cNvCxnSpPr/>
            <p:nvPr/>
          </p:nvCxnSpPr>
          <p:spPr bwMode="auto">
            <a:xfrm>
              <a:off x="6660963" y="4157302"/>
              <a:ext cx="1588" cy="17938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7" name="直線コネクタ 76"/>
            <p:cNvCxnSpPr/>
            <p:nvPr/>
          </p:nvCxnSpPr>
          <p:spPr bwMode="auto">
            <a:xfrm>
              <a:off x="8502816" y="4137179"/>
              <a:ext cx="3175" cy="17938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</p:grpSp>
      <p:grpSp>
        <p:nvGrpSpPr>
          <p:cNvPr id="14" name="グループ化 13"/>
          <p:cNvGrpSpPr/>
          <p:nvPr/>
        </p:nvGrpSpPr>
        <p:grpSpPr>
          <a:xfrm>
            <a:off x="47432" y="5722307"/>
            <a:ext cx="9681587" cy="932894"/>
            <a:chOff x="-5305" y="5879346"/>
            <a:chExt cx="9681587" cy="93289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-5305" y="5888910"/>
              <a:ext cx="9681587" cy="923330"/>
              <a:chOff x="28960" y="6337744"/>
              <a:chExt cx="9399574" cy="923330"/>
            </a:xfrm>
          </p:grpSpPr>
          <p:sp>
            <p:nvSpPr>
              <p:cNvPr id="65" name="テキスト ボックス 64"/>
              <p:cNvSpPr txBox="1"/>
              <p:nvPr/>
            </p:nvSpPr>
            <p:spPr>
              <a:xfrm>
                <a:off x="2005867" y="6337744"/>
                <a:ext cx="742266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ja-JP" altLang="en-US" sz="1400" dirty="0" smtClean="0">
                    <a:solidFill>
                      <a:prstClr val="black"/>
                    </a:solidFill>
                  </a:rPr>
                  <a:t>一定の場合に</a:t>
                </a:r>
                <a:r>
                  <a:rPr lang="ja-JP" altLang="en-US" sz="1400" b="1" u="sng" dirty="0" smtClean="0">
                    <a:solidFill>
                      <a:prstClr val="black"/>
                    </a:solidFill>
                  </a:rPr>
                  <a:t>特例措置の対象</a:t>
                </a:r>
                <a:r>
                  <a:rPr lang="ja-JP" altLang="en-US" sz="1400" b="1" u="sng" dirty="0">
                    <a:solidFill>
                      <a:prstClr val="black"/>
                    </a:solidFill>
                  </a:rPr>
                  <a:t>を</a:t>
                </a:r>
                <a:r>
                  <a:rPr lang="ja-JP" altLang="en-US" sz="1400" b="1" u="sng" dirty="0" smtClean="0">
                    <a:solidFill>
                      <a:prstClr val="black"/>
                    </a:solidFill>
                  </a:rPr>
                  <a:t>敷地部分に拡充</a:t>
                </a:r>
                <a:r>
                  <a:rPr lang="ja-JP" altLang="en-US" sz="1400" dirty="0" smtClean="0">
                    <a:solidFill>
                      <a:prstClr val="black"/>
                    </a:solidFill>
                  </a:rPr>
                  <a:t>（敷地</a:t>
                </a:r>
                <a:r>
                  <a:rPr lang="ja-JP" altLang="en-US" sz="1400" dirty="0">
                    <a:solidFill>
                      <a:prstClr val="black"/>
                    </a:solidFill>
                  </a:rPr>
                  <a:t>に係る不動産取得税を</a:t>
                </a:r>
                <a:r>
                  <a:rPr lang="ja-JP" altLang="en-US" sz="1400" dirty="0" smtClean="0">
                    <a:solidFill>
                      <a:prstClr val="black"/>
                    </a:solidFill>
                  </a:rPr>
                  <a:t>減額）する。</a:t>
                </a:r>
                <a:endParaRPr lang="en-US" altLang="ja-JP" sz="1400" dirty="0" smtClean="0">
                  <a:solidFill>
                    <a:prstClr val="black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ja-JP" sz="1100" dirty="0" smtClean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※1</a:t>
                </a:r>
                <a:r>
                  <a:rPr lang="ja-JP" altLang="en-US" sz="1100" dirty="0" smtClean="0">
                    <a:solidFill>
                      <a:prstClr val="black"/>
                    </a:solidFill>
                  </a:rPr>
                  <a:t>対象住宅が「安心Ｒ住宅」である場合または既存住宅売買瑕疵担保責任保険に加入する場合</a:t>
                </a:r>
                <a:endParaRPr lang="en-US" altLang="ja-JP" sz="1100" dirty="0" smtClean="0">
                  <a:solidFill>
                    <a:prstClr val="black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ja-JP" sz="1100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※2</a:t>
                </a:r>
                <a:r>
                  <a:rPr lang="ja-JP" altLang="en-US" sz="1100" dirty="0">
                    <a:solidFill>
                      <a:prstClr val="black"/>
                    </a:solidFill>
                  </a:rPr>
                  <a:t>①</a:t>
                </a:r>
                <a:r>
                  <a:rPr lang="en-US" altLang="ja-JP" sz="1100" dirty="0">
                    <a:solidFill>
                      <a:prstClr val="black"/>
                    </a:solidFill>
                  </a:rPr>
                  <a:t>45,000</a:t>
                </a:r>
                <a:r>
                  <a:rPr lang="ja-JP" altLang="en-US" sz="1100" dirty="0">
                    <a:solidFill>
                      <a:prstClr val="black"/>
                    </a:solidFill>
                  </a:rPr>
                  <a:t>円　②土地１㎡あたり評価額</a:t>
                </a:r>
                <a:r>
                  <a:rPr lang="en-US" altLang="ja-JP" sz="1100" dirty="0">
                    <a:solidFill>
                      <a:prstClr val="black"/>
                    </a:solidFill>
                  </a:rPr>
                  <a:t>×1/2×</a:t>
                </a:r>
                <a:r>
                  <a:rPr lang="ja-JP" altLang="en-US" sz="1100" dirty="0">
                    <a:solidFill>
                      <a:prstClr val="black"/>
                    </a:solidFill>
                  </a:rPr>
                  <a:t>住宅の床面積の２倍（上限</a:t>
                </a:r>
                <a:r>
                  <a:rPr lang="en-US" altLang="ja-JP" sz="1100" dirty="0">
                    <a:solidFill>
                      <a:prstClr val="black"/>
                    </a:solidFill>
                  </a:rPr>
                  <a:t>200㎡</a:t>
                </a:r>
                <a:r>
                  <a:rPr lang="ja-JP" altLang="en-US" sz="1100" dirty="0">
                    <a:solidFill>
                      <a:prstClr val="black"/>
                    </a:solidFill>
                  </a:rPr>
                  <a:t>）</a:t>
                </a:r>
                <a:r>
                  <a:rPr lang="en-US" altLang="ja-JP" sz="1100" dirty="0">
                    <a:solidFill>
                      <a:prstClr val="black"/>
                    </a:solidFill>
                  </a:rPr>
                  <a:t>×</a:t>
                </a:r>
                <a:r>
                  <a:rPr lang="ja-JP" altLang="en-US" sz="1100" dirty="0">
                    <a:solidFill>
                      <a:prstClr val="black"/>
                    </a:solidFill>
                  </a:rPr>
                  <a:t>３％　のいずれか多い方を</a:t>
                </a:r>
                <a:r>
                  <a:rPr lang="ja-JP" altLang="en-US" sz="1100" dirty="0" smtClean="0">
                    <a:solidFill>
                      <a:prstClr val="black"/>
                    </a:solidFill>
                  </a:rPr>
                  <a:t>減額</a:t>
                </a:r>
                <a:endParaRPr lang="en-US" altLang="ja-JP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28960" y="6394855"/>
                <a:ext cx="2314974" cy="30777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987425" indent="-987425"/>
                <a:r>
                  <a:rPr lang="en-US" altLang="ja-JP" sz="1400" dirty="0" smtClean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【</a:t>
                </a:r>
                <a:r>
                  <a:rPr lang="ja-JP" altLang="en-US" sz="1400" b="1" dirty="0" smtClean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不動産取得税</a:t>
                </a:r>
                <a:r>
                  <a:rPr lang="ja-JP" altLang="en-US" sz="1400" dirty="0" smtClean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（事業者）</a:t>
                </a:r>
                <a:r>
                  <a:rPr lang="en-US" altLang="ja-JP" sz="1400" dirty="0" smtClean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】</a:t>
                </a:r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2826668" y="5879346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solidFill>
                    <a:prstClr val="black"/>
                  </a:solidFill>
                  <a:latin typeface="Arial" charset="0"/>
                  <a:ea typeface="ＭＳ Ｐゴシック" charset="-128"/>
                </a:rPr>
                <a:t>※</a:t>
              </a:r>
              <a:r>
                <a:rPr lang="ja-JP" altLang="en-US" sz="800" dirty="0" smtClean="0">
                  <a:solidFill>
                    <a:prstClr val="black"/>
                  </a:solidFill>
                  <a:latin typeface="Arial" charset="0"/>
                  <a:ea typeface="ＭＳ Ｐゴシック" charset="-128"/>
                </a:rPr>
                <a:t>１</a:t>
              </a:r>
              <a:endParaRPr lang="ja-JP" altLang="en-US" sz="800" dirty="0">
                <a:solidFill>
                  <a:prstClr val="black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8138525" y="5880060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solidFill>
                    <a:prstClr val="black"/>
                  </a:solidFill>
                  <a:latin typeface="Arial" charset="0"/>
                  <a:ea typeface="ＭＳ Ｐゴシック" charset="-128"/>
                </a:rPr>
                <a:t>※</a:t>
              </a:r>
              <a:r>
                <a:rPr lang="ja-JP" altLang="en-US" sz="800" dirty="0">
                  <a:solidFill>
                    <a:prstClr val="black"/>
                  </a:solidFill>
                  <a:latin typeface="Arial" charset="0"/>
                  <a:ea typeface="ＭＳ Ｐゴシック" charset="-128"/>
                </a:rPr>
                <a:t>２</a:t>
              </a:r>
            </a:p>
          </p:txBody>
        </p:sp>
      </p:grpSp>
      <p:sp>
        <p:nvSpPr>
          <p:cNvPr id="49" name="テキスト ボックス 48"/>
          <p:cNvSpPr txBox="1"/>
          <p:nvPr/>
        </p:nvSpPr>
        <p:spPr>
          <a:xfrm>
            <a:off x="592996" y="2609827"/>
            <a:ext cx="8883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en-US" altLang="ja-JP" sz="1400" u="sng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2025</a:t>
            </a:r>
            <a:r>
              <a:rPr lang="ja-JP" altLang="en-US" sz="1400" u="sng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年までに既存住宅流通市場規模を８兆円</a:t>
            </a:r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に、</a:t>
            </a:r>
            <a:r>
              <a:rPr lang="ja-JP" altLang="en-US" sz="1400" u="sng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リフォーム市場規模を</a:t>
            </a:r>
            <a:r>
              <a:rPr lang="en-US" altLang="ja-JP" sz="1400" u="sng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12</a:t>
            </a:r>
            <a:r>
              <a:rPr lang="ja-JP" altLang="en-US" sz="1400" u="sng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兆円</a:t>
            </a:r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に</a:t>
            </a:r>
            <a:r>
              <a:rPr lang="ja-JP" altLang="en-US" sz="1400" u="sng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倍増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en-US" altLang="ja-JP" sz="11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〔</a:t>
            </a:r>
            <a:r>
              <a:rPr lang="ja-JP" altLang="en-US" sz="11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未来投資戦略</a:t>
            </a:r>
            <a:r>
              <a:rPr lang="en-US" altLang="ja-JP" sz="110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2017</a:t>
            </a:r>
            <a:r>
              <a:rPr lang="ja-JP" altLang="en-US" sz="110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（</a:t>
            </a:r>
            <a:r>
              <a:rPr lang="ja-JP" altLang="en-US" sz="11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平成</a:t>
            </a:r>
            <a:r>
              <a:rPr lang="en-US" altLang="ja-JP" sz="11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29</a:t>
            </a:r>
            <a:r>
              <a:rPr lang="ja-JP" altLang="en-US" sz="1100" dirty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年６月９日閣議決定</a:t>
            </a:r>
            <a:r>
              <a:rPr lang="ja-JP" altLang="en-US" sz="11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）</a:t>
            </a:r>
            <a:r>
              <a:rPr lang="en-US" altLang="ja-JP" sz="11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〕</a:t>
            </a:r>
            <a:endParaRPr lang="ja-JP" altLang="en-US" sz="11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7272" y="2686929"/>
            <a:ext cx="5675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目標</a:t>
            </a:r>
            <a:endParaRPr lang="ja-JP" altLang="en-US" sz="14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0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18305</TotalTime>
  <Words>337</Words>
  <Application>Microsoft Office PowerPoint</Application>
  <PresentationFormat>A4 210 x 297 mm</PresentationFormat>
  <Paragraphs>43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デザインの設定</vt:lpstr>
      <vt:lpstr>23_デザインの設定</vt:lpstr>
      <vt:lpstr>1_デザインの設定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なし</cp:lastModifiedBy>
  <cp:revision>844</cp:revision>
  <cp:lastPrinted>2017-12-11T01:09:53Z</cp:lastPrinted>
  <dcterms:created xsi:type="dcterms:W3CDTF">2006-12-08T15:30:18Z</dcterms:created>
  <dcterms:modified xsi:type="dcterms:W3CDTF">2017-12-11T05:18:48Z</dcterms:modified>
</cp:coreProperties>
</file>